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E04298A-E8D4-4C8F-8EEC-E3B72D2E2FBD}" type="datetimeFigureOut">
              <a:rPr kumimoji="1" lang="ja-JP" altLang="en-US" smtClean="0"/>
              <a:t>2021/4/23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C6CB74-86B8-4618-B407-2C8BD242E630}" type="slidenum">
              <a:rPr kumimoji="1" lang="ja-JP" altLang="en-US" smtClean="0"/>
              <a:t>‹#›</a:t>
            </a:fld>
            <a:endParaRPr kumimoji="1" lang="ja-JP" altLang="en-US"/>
          </a:p>
        </p:txBody>
      </p:sp>
    </p:spTree>
    <p:extLst>
      <p:ext uri="{BB962C8B-B14F-4D97-AF65-F5344CB8AC3E}">
        <p14:creationId xmlns:p14="http://schemas.microsoft.com/office/powerpoint/2010/main" val="2355966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E04298A-E8D4-4C8F-8EEC-E3B72D2E2FBD}" type="datetimeFigureOut">
              <a:rPr kumimoji="1" lang="ja-JP" altLang="en-US" smtClean="0"/>
              <a:t>2021/4/23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C6CB74-86B8-4618-B407-2C8BD242E630}" type="slidenum">
              <a:rPr kumimoji="1" lang="ja-JP" altLang="en-US" smtClean="0"/>
              <a:t>‹#›</a:t>
            </a:fld>
            <a:endParaRPr kumimoji="1" lang="ja-JP" altLang="en-US"/>
          </a:p>
        </p:txBody>
      </p:sp>
    </p:spTree>
    <p:extLst>
      <p:ext uri="{BB962C8B-B14F-4D97-AF65-F5344CB8AC3E}">
        <p14:creationId xmlns:p14="http://schemas.microsoft.com/office/powerpoint/2010/main" val="223914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E04298A-E8D4-4C8F-8EEC-E3B72D2E2FBD}" type="datetimeFigureOut">
              <a:rPr kumimoji="1" lang="ja-JP" altLang="en-US" smtClean="0"/>
              <a:t>2021/4/23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C6CB74-86B8-4618-B407-2C8BD242E630}" type="slidenum">
              <a:rPr kumimoji="1" lang="ja-JP" altLang="en-US" smtClean="0"/>
              <a:t>‹#›</a:t>
            </a:fld>
            <a:endParaRPr kumimoji="1" lang="ja-JP" altLang="en-US"/>
          </a:p>
        </p:txBody>
      </p:sp>
    </p:spTree>
    <p:extLst>
      <p:ext uri="{BB962C8B-B14F-4D97-AF65-F5344CB8AC3E}">
        <p14:creationId xmlns:p14="http://schemas.microsoft.com/office/powerpoint/2010/main" val="4128680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E04298A-E8D4-4C8F-8EEC-E3B72D2E2FBD}" type="datetimeFigureOut">
              <a:rPr kumimoji="1" lang="ja-JP" altLang="en-US" smtClean="0"/>
              <a:t>2021/4/23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C6CB74-86B8-4618-B407-2C8BD242E630}" type="slidenum">
              <a:rPr kumimoji="1" lang="ja-JP" altLang="en-US" smtClean="0"/>
              <a:t>‹#›</a:t>
            </a:fld>
            <a:endParaRPr kumimoji="1" lang="ja-JP" altLang="en-US"/>
          </a:p>
        </p:txBody>
      </p:sp>
    </p:spTree>
    <p:extLst>
      <p:ext uri="{BB962C8B-B14F-4D97-AF65-F5344CB8AC3E}">
        <p14:creationId xmlns:p14="http://schemas.microsoft.com/office/powerpoint/2010/main" val="3029404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E04298A-E8D4-4C8F-8EEC-E3B72D2E2FBD}" type="datetimeFigureOut">
              <a:rPr kumimoji="1" lang="ja-JP" altLang="en-US" smtClean="0"/>
              <a:t>2021/4/23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C6CB74-86B8-4618-B407-2C8BD242E630}" type="slidenum">
              <a:rPr kumimoji="1" lang="ja-JP" altLang="en-US" smtClean="0"/>
              <a:t>‹#›</a:t>
            </a:fld>
            <a:endParaRPr kumimoji="1" lang="ja-JP" altLang="en-US"/>
          </a:p>
        </p:txBody>
      </p:sp>
    </p:spTree>
    <p:extLst>
      <p:ext uri="{BB962C8B-B14F-4D97-AF65-F5344CB8AC3E}">
        <p14:creationId xmlns:p14="http://schemas.microsoft.com/office/powerpoint/2010/main" val="2171261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E04298A-E8D4-4C8F-8EEC-E3B72D2E2FBD}" type="datetimeFigureOut">
              <a:rPr kumimoji="1" lang="ja-JP" altLang="en-US" smtClean="0"/>
              <a:t>2021/4/23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BC6CB74-86B8-4618-B407-2C8BD242E630}" type="slidenum">
              <a:rPr kumimoji="1" lang="ja-JP" altLang="en-US" smtClean="0"/>
              <a:t>‹#›</a:t>
            </a:fld>
            <a:endParaRPr kumimoji="1" lang="ja-JP" altLang="en-US"/>
          </a:p>
        </p:txBody>
      </p:sp>
    </p:spTree>
    <p:extLst>
      <p:ext uri="{BB962C8B-B14F-4D97-AF65-F5344CB8AC3E}">
        <p14:creationId xmlns:p14="http://schemas.microsoft.com/office/powerpoint/2010/main" val="3070757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E04298A-E8D4-4C8F-8EEC-E3B72D2E2FBD}" type="datetimeFigureOut">
              <a:rPr kumimoji="1" lang="ja-JP" altLang="en-US" smtClean="0"/>
              <a:t>2021/4/23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BC6CB74-86B8-4618-B407-2C8BD242E630}" type="slidenum">
              <a:rPr kumimoji="1" lang="ja-JP" altLang="en-US" smtClean="0"/>
              <a:t>‹#›</a:t>
            </a:fld>
            <a:endParaRPr kumimoji="1" lang="ja-JP" altLang="en-US"/>
          </a:p>
        </p:txBody>
      </p:sp>
    </p:spTree>
    <p:extLst>
      <p:ext uri="{BB962C8B-B14F-4D97-AF65-F5344CB8AC3E}">
        <p14:creationId xmlns:p14="http://schemas.microsoft.com/office/powerpoint/2010/main" val="2883881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E04298A-E8D4-4C8F-8EEC-E3B72D2E2FBD}" type="datetimeFigureOut">
              <a:rPr kumimoji="1" lang="ja-JP" altLang="en-US" smtClean="0"/>
              <a:t>2021/4/23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BC6CB74-86B8-4618-B407-2C8BD242E630}" type="slidenum">
              <a:rPr kumimoji="1" lang="ja-JP" altLang="en-US" smtClean="0"/>
              <a:t>‹#›</a:t>
            </a:fld>
            <a:endParaRPr kumimoji="1" lang="ja-JP" altLang="en-US"/>
          </a:p>
        </p:txBody>
      </p:sp>
    </p:spTree>
    <p:extLst>
      <p:ext uri="{BB962C8B-B14F-4D97-AF65-F5344CB8AC3E}">
        <p14:creationId xmlns:p14="http://schemas.microsoft.com/office/powerpoint/2010/main" val="1930827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04298A-E8D4-4C8F-8EEC-E3B72D2E2FBD}" type="datetimeFigureOut">
              <a:rPr kumimoji="1" lang="ja-JP" altLang="en-US" smtClean="0"/>
              <a:t>2021/4/23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BC6CB74-86B8-4618-B407-2C8BD242E630}" type="slidenum">
              <a:rPr kumimoji="1" lang="ja-JP" altLang="en-US" smtClean="0"/>
              <a:t>‹#›</a:t>
            </a:fld>
            <a:endParaRPr kumimoji="1" lang="ja-JP" altLang="en-US"/>
          </a:p>
        </p:txBody>
      </p:sp>
    </p:spTree>
    <p:extLst>
      <p:ext uri="{BB962C8B-B14F-4D97-AF65-F5344CB8AC3E}">
        <p14:creationId xmlns:p14="http://schemas.microsoft.com/office/powerpoint/2010/main" val="45031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E04298A-E8D4-4C8F-8EEC-E3B72D2E2FBD}" type="datetimeFigureOut">
              <a:rPr kumimoji="1" lang="ja-JP" altLang="en-US" smtClean="0"/>
              <a:t>2021/4/23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BC6CB74-86B8-4618-B407-2C8BD242E630}" type="slidenum">
              <a:rPr kumimoji="1" lang="ja-JP" altLang="en-US" smtClean="0"/>
              <a:t>‹#›</a:t>
            </a:fld>
            <a:endParaRPr kumimoji="1" lang="ja-JP" altLang="en-US"/>
          </a:p>
        </p:txBody>
      </p:sp>
    </p:spTree>
    <p:extLst>
      <p:ext uri="{BB962C8B-B14F-4D97-AF65-F5344CB8AC3E}">
        <p14:creationId xmlns:p14="http://schemas.microsoft.com/office/powerpoint/2010/main" val="3210246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E04298A-E8D4-4C8F-8EEC-E3B72D2E2FBD}" type="datetimeFigureOut">
              <a:rPr kumimoji="1" lang="ja-JP" altLang="en-US" smtClean="0"/>
              <a:t>2021/4/23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BC6CB74-86B8-4618-B407-2C8BD242E630}" type="slidenum">
              <a:rPr kumimoji="1" lang="ja-JP" altLang="en-US" smtClean="0"/>
              <a:t>‹#›</a:t>
            </a:fld>
            <a:endParaRPr kumimoji="1" lang="ja-JP" altLang="en-US"/>
          </a:p>
        </p:txBody>
      </p:sp>
    </p:spTree>
    <p:extLst>
      <p:ext uri="{BB962C8B-B14F-4D97-AF65-F5344CB8AC3E}">
        <p14:creationId xmlns:p14="http://schemas.microsoft.com/office/powerpoint/2010/main" val="1493790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4298A-E8D4-4C8F-8EEC-E3B72D2E2FBD}" type="datetimeFigureOut">
              <a:rPr kumimoji="1" lang="ja-JP" altLang="en-US" smtClean="0"/>
              <a:t>2021/4/23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C6CB74-86B8-4618-B407-2C8BD242E630}" type="slidenum">
              <a:rPr kumimoji="1" lang="ja-JP" altLang="en-US" smtClean="0"/>
              <a:t>‹#›</a:t>
            </a:fld>
            <a:endParaRPr kumimoji="1" lang="ja-JP" altLang="en-US"/>
          </a:p>
        </p:txBody>
      </p:sp>
    </p:spTree>
    <p:extLst>
      <p:ext uri="{BB962C8B-B14F-4D97-AF65-F5344CB8AC3E}">
        <p14:creationId xmlns:p14="http://schemas.microsoft.com/office/powerpoint/2010/main" val="6357804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muroi.kenji@j.mbox.nagoya-u.ac.j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0952F3-B420-4CFD-A127-240E5A935076}"/>
              </a:ext>
            </a:extLst>
          </p:cNvPr>
          <p:cNvSpPr>
            <a:spLocks noGrp="1"/>
          </p:cNvSpPr>
          <p:nvPr>
            <p:ph type="title"/>
          </p:nvPr>
        </p:nvSpPr>
        <p:spPr/>
        <p:txBody>
          <a:bodyPr>
            <a:normAutofit/>
          </a:bodyPr>
          <a:lstStyle/>
          <a:p>
            <a:pPr algn="ctr"/>
            <a:r>
              <a:rPr kumimoji="1" lang="ja-JP" altLang="en-US" sz="4000" b="1" dirty="0">
                <a:latin typeface="ＭＳ Ｐゴシック" panose="020B0600070205080204" pitchFamily="50" charset="-128"/>
                <a:ea typeface="ＭＳ Ｐゴシック" panose="020B0600070205080204" pitchFamily="50" charset="-128"/>
              </a:rPr>
              <a:t>社会環境学専攻説明会のご案内</a:t>
            </a:r>
          </a:p>
        </p:txBody>
      </p:sp>
      <p:sp>
        <p:nvSpPr>
          <p:cNvPr id="3" name="コンテンツ プレースホルダー 2">
            <a:extLst>
              <a:ext uri="{FF2B5EF4-FFF2-40B4-BE49-F238E27FC236}">
                <a16:creationId xmlns:a16="http://schemas.microsoft.com/office/drawing/2014/main" id="{4DC9EAAB-8394-4DAB-BC7D-0A1CA53C1840}"/>
              </a:ext>
            </a:extLst>
          </p:cNvPr>
          <p:cNvSpPr>
            <a:spLocks noGrp="1"/>
          </p:cNvSpPr>
          <p:nvPr>
            <p:ph idx="1"/>
          </p:nvPr>
        </p:nvSpPr>
        <p:spPr/>
        <p:txBody>
          <a:bodyPr>
            <a:normAutofit lnSpcReduction="10000"/>
          </a:bodyPr>
          <a:lstStyle/>
          <a:p>
            <a:pPr marL="0" indent="0">
              <a:lnSpc>
                <a:spcPct val="120000"/>
              </a:lnSpc>
              <a:buNone/>
            </a:pPr>
            <a:r>
              <a:rPr kumimoji="1" lang="ja-JP" altLang="en-US" dirty="0"/>
              <a:t>　</a:t>
            </a:r>
            <a:r>
              <a:rPr kumimoji="1" lang="en-US" altLang="ja-JP" dirty="0">
                <a:latin typeface="ＭＳ Ｐゴシック" panose="020B0600070205080204" pitchFamily="50" charset="-128"/>
                <a:ea typeface="ＭＳ Ｐゴシック" panose="020B0600070205080204" pitchFamily="50" charset="-128"/>
              </a:rPr>
              <a:t>5</a:t>
            </a:r>
            <a:r>
              <a:rPr kumimoji="1" lang="ja-JP" altLang="en-US" dirty="0">
                <a:latin typeface="ＭＳ Ｐゴシック" panose="020B0600070205080204" pitchFamily="50" charset="-128"/>
                <a:ea typeface="ＭＳ Ｐゴシック" panose="020B0600070205080204" pitchFamily="50" charset="-128"/>
              </a:rPr>
              <a:t>月</a:t>
            </a:r>
            <a:r>
              <a:rPr kumimoji="1" lang="en-US" altLang="ja-JP" dirty="0">
                <a:latin typeface="ＭＳ Ｐゴシック" panose="020B0600070205080204" pitchFamily="50" charset="-128"/>
                <a:ea typeface="ＭＳ Ｐゴシック" panose="020B0600070205080204" pitchFamily="50" charset="-128"/>
              </a:rPr>
              <a:t>15</a:t>
            </a:r>
            <a:r>
              <a:rPr kumimoji="1" lang="ja-JP" altLang="en-US" dirty="0">
                <a:latin typeface="ＭＳ Ｐゴシック" panose="020B0600070205080204" pitchFamily="50" charset="-128"/>
                <a:ea typeface="ＭＳ Ｐゴシック" panose="020B0600070205080204" pitchFamily="50" charset="-128"/>
              </a:rPr>
              <a:t>日（土）</a:t>
            </a:r>
            <a:r>
              <a:rPr kumimoji="1" lang="en-US" altLang="ja-JP" dirty="0">
                <a:latin typeface="ＭＳ Ｐゴシック" panose="020B0600070205080204" pitchFamily="50" charset="-128"/>
                <a:ea typeface="ＭＳ Ｐゴシック" panose="020B0600070205080204" pitchFamily="50" charset="-128"/>
              </a:rPr>
              <a:t>13</a:t>
            </a:r>
            <a:r>
              <a:rPr kumimoji="1" lang="ja-JP" altLang="en-US" dirty="0">
                <a:latin typeface="ＭＳ Ｐゴシック" panose="020B0600070205080204" pitchFamily="50" charset="-128"/>
                <a:ea typeface="ＭＳ Ｐゴシック" panose="020B0600070205080204" pitchFamily="50" charset="-128"/>
              </a:rPr>
              <a:t>時より下記の要領で社会環境学専攻のオンライン説明会を開催します。</a:t>
            </a:r>
            <a:endParaRPr kumimoji="1" lang="en-US" altLang="ja-JP" dirty="0">
              <a:latin typeface="ＭＳ Ｐゴシック" panose="020B0600070205080204" pitchFamily="50" charset="-128"/>
              <a:ea typeface="ＭＳ Ｐゴシック" panose="020B0600070205080204" pitchFamily="50" charset="-128"/>
            </a:endParaRPr>
          </a:p>
          <a:p>
            <a:pPr marL="0" indent="0">
              <a:lnSpc>
                <a:spcPct val="110000"/>
              </a:lnSpc>
              <a:buNone/>
            </a:pPr>
            <a:endParaRPr lang="en-US" altLang="ja-JP" sz="800" dirty="0">
              <a:solidFill>
                <a:srgbClr val="C00000"/>
              </a:solidFill>
              <a:latin typeface="ＭＳ Ｐゴシック" panose="020B0600070205080204" pitchFamily="50" charset="-128"/>
              <a:ea typeface="ＭＳ Ｐゴシック" panose="020B0600070205080204" pitchFamily="50" charset="-128"/>
            </a:endParaRPr>
          </a:p>
          <a:p>
            <a:pPr marL="0" indent="0">
              <a:lnSpc>
                <a:spcPct val="110000"/>
              </a:lnSpc>
              <a:buNone/>
            </a:pPr>
            <a:r>
              <a:rPr lang="ja-JP" altLang="en-US" dirty="0">
                <a:solidFill>
                  <a:srgbClr val="C00000"/>
                </a:solidFill>
                <a:latin typeface="ＭＳ Ｐゴシック" panose="020B0600070205080204" pitchFamily="50" charset="-128"/>
                <a:ea typeface="ＭＳ Ｐゴシック" panose="020B0600070205080204" pitchFamily="50" charset="-128"/>
              </a:rPr>
              <a:t>第一部　専攻別説明会　</a:t>
            </a:r>
            <a:r>
              <a:rPr lang="ja-JP" altLang="en-US" dirty="0">
                <a:latin typeface="ＭＳ Ｐゴシック" panose="020B0600070205080204" pitchFamily="50" charset="-128"/>
                <a:ea typeface="ＭＳ Ｐゴシック" panose="020B0600070205080204" pitchFamily="50" charset="-128"/>
              </a:rPr>
              <a:t>（</a:t>
            </a:r>
            <a:r>
              <a:rPr lang="en-US" altLang="ja-JP" dirty="0">
                <a:latin typeface="ＭＳ Ｐゴシック" panose="020B0600070205080204" pitchFamily="50" charset="-128"/>
                <a:ea typeface="ＭＳ Ｐゴシック" panose="020B0600070205080204" pitchFamily="50" charset="-128"/>
              </a:rPr>
              <a:t>13:00</a:t>
            </a:r>
            <a:r>
              <a:rPr lang="ja-JP" altLang="en-US" dirty="0">
                <a:latin typeface="ＭＳ Ｐゴシック" panose="020B0600070205080204" pitchFamily="50" charset="-128"/>
                <a:ea typeface="ＭＳ Ｐゴシック" panose="020B0600070205080204" pitchFamily="50" charset="-128"/>
              </a:rPr>
              <a:t>～） </a:t>
            </a:r>
            <a:br>
              <a:rPr lang="ja-JP" altLang="en-US" dirty="0">
                <a:latin typeface="ＭＳ Ｐゴシック" panose="020B0600070205080204" pitchFamily="50" charset="-128"/>
                <a:ea typeface="ＭＳ Ｐゴシック" panose="020B0600070205080204" pitchFamily="50" charset="-128"/>
              </a:rPr>
            </a:br>
            <a:r>
              <a:rPr lang="ja-JP" altLang="en-US" dirty="0">
                <a:latin typeface="ＭＳ Ｐゴシック" panose="020B0600070205080204" pitchFamily="50" charset="-128"/>
                <a:ea typeface="ＭＳ Ｐゴシック" panose="020B0600070205080204" pitchFamily="50" charset="-128"/>
              </a:rPr>
              <a:t>　</a:t>
            </a:r>
            <a:r>
              <a:rPr lang="en-US" altLang="ja-JP" dirty="0">
                <a:latin typeface="ＭＳ Ｐゴシック" panose="020B0600070205080204" pitchFamily="50" charset="-128"/>
                <a:ea typeface="ＭＳ Ｐゴシック" panose="020B0600070205080204" pitchFamily="50" charset="-128"/>
              </a:rPr>
              <a:t>1) </a:t>
            </a:r>
            <a:r>
              <a:rPr lang="ja-JP" altLang="en-US" dirty="0">
                <a:latin typeface="ＭＳ Ｐゴシック" panose="020B0600070205080204" pitchFamily="50" charset="-128"/>
                <a:ea typeface="ＭＳ Ｐゴシック" panose="020B0600070205080204" pitchFamily="50" charset="-128"/>
              </a:rPr>
              <a:t>社会環境学専攻について  </a:t>
            </a:r>
            <a:br>
              <a:rPr lang="ja-JP" altLang="en-US" dirty="0">
                <a:latin typeface="ＭＳ Ｐゴシック" panose="020B0600070205080204" pitchFamily="50" charset="-128"/>
                <a:ea typeface="ＭＳ Ｐゴシック" panose="020B0600070205080204" pitchFamily="50" charset="-128"/>
              </a:rPr>
            </a:br>
            <a:r>
              <a:rPr lang="ja-JP" altLang="en-US" dirty="0">
                <a:latin typeface="ＭＳ Ｐゴシック" panose="020B0600070205080204" pitchFamily="50" charset="-128"/>
                <a:ea typeface="ＭＳ Ｐゴシック" panose="020B0600070205080204" pitchFamily="50" charset="-128"/>
              </a:rPr>
              <a:t>　</a:t>
            </a:r>
            <a:r>
              <a:rPr lang="en-US" altLang="ja-JP" dirty="0">
                <a:latin typeface="ＭＳ Ｐゴシック" panose="020B0600070205080204" pitchFamily="50" charset="-128"/>
                <a:ea typeface="ＭＳ Ｐゴシック" panose="020B0600070205080204" pitchFamily="50" charset="-128"/>
              </a:rPr>
              <a:t>2) </a:t>
            </a:r>
            <a:r>
              <a:rPr lang="ja-JP" altLang="en-US" dirty="0">
                <a:latin typeface="ＭＳ Ｐゴシック" panose="020B0600070205080204" pitchFamily="50" charset="-128"/>
                <a:ea typeface="ＭＳ Ｐゴシック" panose="020B0600070205080204" pitchFamily="50" charset="-128"/>
              </a:rPr>
              <a:t>入試について　    </a:t>
            </a:r>
            <a:br>
              <a:rPr lang="ja-JP" altLang="en-US" dirty="0">
                <a:latin typeface="ＭＳ Ｐゴシック" panose="020B0600070205080204" pitchFamily="50" charset="-128"/>
                <a:ea typeface="ＭＳ Ｐゴシック" panose="020B0600070205080204" pitchFamily="50" charset="-128"/>
              </a:rPr>
            </a:br>
            <a:br>
              <a:rPr lang="ja-JP" altLang="en-US" dirty="0">
                <a:latin typeface="ＭＳ Ｐゴシック" panose="020B0600070205080204" pitchFamily="50" charset="-128"/>
                <a:ea typeface="ＭＳ Ｐゴシック" panose="020B0600070205080204" pitchFamily="50" charset="-128"/>
              </a:rPr>
            </a:br>
            <a:r>
              <a:rPr lang="ja-JP" altLang="en-US" dirty="0">
                <a:solidFill>
                  <a:srgbClr val="C00000"/>
                </a:solidFill>
                <a:latin typeface="ＭＳ Ｐゴシック" panose="020B0600070205080204" pitchFamily="50" charset="-128"/>
                <a:ea typeface="ＭＳ Ｐゴシック" panose="020B0600070205080204" pitchFamily="50" charset="-128"/>
              </a:rPr>
              <a:t>第二部　講座説明会</a:t>
            </a:r>
            <a:endParaRPr lang="en-US" altLang="ja-JP" dirty="0">
              <a:latin typeface="ＭＳ Ｐゴシック" panose="020B0600070205080204" pitchFamily="50" charset="-128"/>
              <a:ea typeface="ＭＳ Ｐゴシック" panose="020B0600070205080204" pitchFamily="50" charset="-128"/>
            </a:endParaRPr>
          </a:p>
          <a:p>
            <a:pPr marL="0" indent="0">
              <a:lnSpc>
                <a:spcPct val="110000"/>
              </a:lnSpc>
              <a:buNone/>
            </a:pPr>
            <a:r>
              <a:rPr lang="ja-JP" altLang="en-US" dirty="0"/>
              <a:t>　</a:t>
            </a:r>
            <a:r>
              <a:rPr lang="en-US" altLang="ja-JP" dirty="0">
                <a:latin typeface="ＭＳ Ｐゴシック" panose="020B0600070205080204" pitchFamily="50" charset="-128"/>
                <a:ea typeface="ＭＳ Ｐゴシック" panose="020B0600070205080204" pitchFamily="50" charset="-128"/>
              </a:rPr>
              <a:t>1</a:t>
            </a:r>
            <a:r>
              <a:rPr lang="ja-JP" altLang="en-US" dirty="0">
                <a:latin typeface="ＭＳ Ｐゴシック" panose="020B0600070205080204" pitchFamily="50" charset="-128"/>
                <a:ea typeface="ＭＳ Ｐゴシック" panose="020B0600070205080204" pitchFamily="50" charset="-128"/>
              </a:rPr>
              <a:t>回目　</a:t>
            </a:r>
            <a:r>
              <a:rPr lang="en-US" altLang="ja-JP" dirty="0">
                <a:latin typeface="ＭＳ Ｐゴシック" panose="020B0600070205080204" pitchFamily="50" charset="-128"/>
                <a:ea typeface="ＭＳ Ｐゴシック" panose="020B0600070205080204" pitchFamily="50" charset="-128"/>
              </a:rPr>
              <a:t>13:40-14:15</a:t>
            </a:r>
            <a:r>
              <a:rPr lang="ja-JP" altLang="en-US" dirty="0">
                <a:latin typeface="ＭＳ Ｐゴシック" panose="020B0600070205080204" pitchFamily="50" charset="-128"/>
                <a:ea typeface="ＭＳ Ｐゴシック" panose="020B0600070205080204" pitchFamily="50" charset="-128"/>
              </a:rPr>
              <a:t>　　</a:t>
            </a:r>
            <a:r>
              <a:rPr lang="en-US" altLang="ja-JP" dirty="0">
                <a:latin typeface="ＭＳ Ｐゴシック" panose="020B0600070205080204" pitchFamily="50" charset="-128"/>
                <a:ea typeface="ＭＳ Ｐゴシック" panose="020B0600070205080204" pitchFamily="50" charset="-128"/>
              </a:rPr>
              <a:t>2</a:t>
            </a:r>
            <a:r>
              <a:rPr lang="ja-JP" altLang="en-US" dirty="0">
                <a:latin typeface="ＭＳ Ｐゴシック" panose="020B0600070205080204" pitchFamily="50" charset="-128"/>
                <a:ea typeface="ＭＳ Ｐゴシック" panose="020B0600070205080204" pitchFamily="50" charset="-128"/>
              </a:rPr>
              <a:t>回目　</a:t>
            </a:r>
            <a:r>
              <a:rPr lang="en-US" altLang="ja-JP" dirty="0">
                <a:latin typeface="ＭＳ Ｐゴシック" panose="020B0600070205080204" pitchFamily="50" charset="-128"/>
                <a:ea typeface="ＭＳ Ｐゴシック" panose="020B0600070205080204" pitchFamily="50" charset="-128"/>
              </a:rPr>
              <a:t>14:25-15:00</a:t>
            </a:r>
            <a:endParaRPr kumimoji="1" lang="ja-JP" altLang="en-US"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598265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0952F3-B420-4CFD-A127-240E5A935076}"/>
              </a:ext>
            </a:extLst>
          </p:cNvPr>
          <p:cNvSpPr>
            <a:spLocks noGrp="1"/>
          </p:cNvSpPr>
          <p:nvPr>
            <p:ph type="title"/>
          </p:nvPr>
        </p:nvSpPr>
        <p:spPr/>
        <p:txBody>
          <a:bodyPr>
            <a:normAutofit/>
          </a:bodyPr>
          <a:lstStyle/>
          <a:p>
            <a:pPr algn="ctr"/>
            <a:r>
              <a:rPr kumimoji="1" lang="ja-JP" altLang="en-US" sz="4000" b="1" dirty="0">
                <a:latin typeface="ＭＳ Ｐゴシック" panose="020B0600070205080204" pitchFamily="50" charset="-128"/>
                <a:ea typeface="ＭＳ Ｐゴシック" panose="020B0600070205080204" pitchFamily="50" charset="-128"/>
              </a:rPr>
              <a:t>申し込み方法</a:t>
            </a:r>
          </a:p>
        </p:txBody>
      </p:sp>
      <p:sp>
        <p:nvSpPr>
          <p:cNvPr id="3" name="コンテンツ プレースホルダー 2">
            <a:extLst>
              <a:ext uri="{FF2B5EF4-FFF2-40B4-BE49-F238E27FC236}">
                <a16:creationId xmlns:a16="http://schemas.microsoft.com/office/drawing/2014/main" id="{4DC9EAAB-8394-4DAB-BC7D-0A1CA53C1840}"/>
              </a:ext>
            </a:extLst>
          </p:cNvPr>
          <p:cNvSpPr>
            <a:spLocks noGrp="1"/>
          </p:cNvSpPr>
          <p:nvPr>
            <p:ph idx="1"/>
          </p:nvPr>
        </p:nvSpPr>
        <p:spPr/>
        <p:txBody>
          <a:bodyPr>
            <a:normAutofit fontScale="92500"/>
          </a:bodyPr>
          <a:lstStyle/>
          <a:p>
            <a:pPr marL="0" indent="0">
              <a:lnSpc>
                <a:spcPct val="110000"/>
              </a:lnSpc>
              <a:buNone/>
            </a:pPr>
            <a:r>
              <a:rPr kumimoji="1" lang="ja-JP" altLang="en-US" dirty="0"/>
              <a:t>　</a:t>
            </a:r>
            <a:r>
              <a:rPr kumimoji="1" lang="ja-JP" altLang="en-US" b="1" dirty="0">
                <a:solidFill>
                  <a:srgbClr val="C00000"/>
                </a:solidFill>
                <a:latin typeface="ＭＳ Ｐゴシック" panose="020B0600070205080204" pitchFamily="50" charset="-128"/>
                <a:ea typeface="ＭＳ Ｐゴシック" panose="020B0600070205080204" pitchFamily="50" charset="-128"/>
              </a:rPr>
              <a:t>参加は事前申し込み制です。</a:t>
            </a:r>
            <a:r>
              <a:rPr kumimoji="1" lang="ja-JP" altLang="en-US" dirty="0">
                <a:latin typeface="ＭＳ Ｐゴシック" panose="020B0600070205080204" pitchFamily="50" charset="-128"/>
                <a:ea typeface="ＭＳ Ｐゴシック" panose="020B0600070205080204" pitchFamily="50" charset="-128"/>
              </a:rPr>
              <a:t>参加を希望される方は</a:t>
            </a:r>
            <a:r>
              <a:rPr kumimoji="1" lang="en-US" altLang="ja-JP" dirty="0">
                <a:solidFill>
                  <a:srgbClr val="C00000"/>
                </a:solidFill>
                <a:latin typeface="ＭＳ Ｐゴシック" panose="020B0600070205080204" pitchFamily="50" charset="-128"/>
                <a:ea typeface="ＭＳ Ｐゴシック" panose="020B0600070205080204" pitchFamily="50" charset="-128"/>
              </a:rPr>
              <a:t>5</a:t>
            </a:r>
            <a:r>
              <a:rPr kumimoji="1" lang="ja-JP" altLang="en-US" dirty="0">
                <a:solidFill>
                  <a:srgbClr val="C00000"/>
                </a:solidFill>
                <a:latin typeface="ＭＳ Ｐゴシック" panose="020B0600070205080204" pitchFamily="50" charset="-128"/>
                <a:ea typeface="ＭＳ Ｐゴシック" panose="020B0600070205080204" pitchFamily="50" charset="-128"/>
              </a:rPr>
              <a:t>月</a:t>
            </a:r>
            <a:r>
              <a:rPr kumimoji="1" lang="en-US" altLang="ja-JP" dirty="0">
                <a:solidFill>
                  <a:srgbClr val="C00000"/>
                </a:solidFill>
                <a:latin typeface="ＭＳ Ｐゴシック" panose="020B0600070205080204" pitchFamily="50" charset="-128"/>
                <a:ea typeface="ＭＳ Ｐゴシック" panose="020B0600070205080204" pitchFamily="50" charset="-128"/>
              </a:rPr>
              <a:t>13</a:t>
            </a:r>
            <a:r>
              <a:rPr kumimoji="1" lang="ja-JP" altLang="en-US" dirty="0">
                <a:solidFill>
                  <a:srgbClr val="C00000"/>
                </a:solidFill>
                <a:latin typeface="ＭＳ Ｐゴシック" panose="020B0600070205080204" pitchFamily="50" charset="-128"/>
                <a:ea typeface="ＭＳ Ｐゴシック" panose="020B0600070205080204" pitchFamily="50" charset="-128"/>
              </a:rPr>
              <a:t>日（木）午後</a:t>
            </a:r>
            <a:r>
              <a:rPr kumimoji="1" lang="en-US" altLang="ja-JP" dirty="0">
                <a:solidFill>
                  <a:srgbClr val="C00000"/>
                </a:solidFill>
                <a:latin typeface="ＭＳ Ｐゴシック" panose="020B0600070205080204" pitchFamily="50" charset="-128"/>
                <a:ea typeface="ＭＳ Ｐゴシック" panose="020B0600070205080204" pitchFamily="50" charset="-128"/>
              </a:rPr>
              <a:t>5</a:t>
            </a:r>
            <a:r>
              <a:rPr kumimoji="1" lang="ja-JP" altLang="en-US" dirty="0">
                <a:solidFill>
                  <a:srgbClr val="C00000"/>
                </a:solidFill>
                <a:latin typeface="ＭＳ Ｐゴシック" panose="020B0600070205080204" pitchFamily="50" charset="-128"/>
                <a:ea typeface="ＭＳ Ｐゴシック" panose="020B0600070205080204" pitchFamily="50" charset="-128"/>
              </a:rPr>
              <a:t>時までに下記申込先にメールでご連絡ください。</a:t>
            </a:r>
            <a:r>
              <a:rPr kumimoji="1" lang="ja-JP" altLang="en-US" dirty="0">
                <a:latin typeface="ＭＳ Ｐゴシック" panose="020B0600070205080204" pitchFamily="50" charset="-128"/>
                <a:ea typeface="ＭＳ Ｐゴシック" panose="020B0600070205080204" pitchFamily="50" charset="-128"/>
              </a:rPr>
              <a:t>事前に申し込み頂いた方には</a:t>
            </a:r>
            <a:r>
              <a:rPr kumimoji="1" lang="en-US" altLang="ja-JP" dirty="0">
                <a:latin typeface="ＭＳ Ｐゴシック" panose="020B0600070205080204" pitchFamily="50" charset="-128"/>
                <a:ea typeface="ＭＳ Ｐゴシック" panose="020B0600070205080204" pitchFamily="50" charset="-128"/>
              </a:rPr>
              <a:t>5</a:t>
            </a:r>
            <a:r>
              <a:rPr kumimoji="1" lang="ja-JP" altLang="en-US" dirty="0">
                <a:latin typeface="ＭＳ Ｐゴシック" panose="020B0600070205080204" pitchFamily="50" charset="-128"/>
                <a:ea typeface="ＭＳ Ｐゴシック" panose="020B0600070205080204" pitchFamily="50" charset="-128"/>
              </a:rPr>
              <a:t>月</a:t>
            </a:r>
            <a:r>
              <a:rPr kumimoji="1" lang="en-US" altLang="ja-JP" dirty="0">
                <a:latin typeface="ＭＳ Ｐゴシック" panose="020B0600070205080204" pitchFamily="50" charset="-128"/>
                <a:ea typeface="ＭＳ Ｐゴシック" panose="020B0600070205080204" pitchFamily="50" charset="-128"/>
              </a:rPr>
              <a:t>14</a:t>
            </a:r>
            <a:r>
              <a:rPr kumimoji="1" lang="ja-JP" altLang="en-US" dirty="0">
                <a:latin typeface="ＭＳ Ｐゴシック" panose="020B0600070205080204" pitchFamily="50" charset="-128"/>
                <a:ea typeface="ＭＳ Ｐゴシック" panose="020B0600070205080204" pitchFamily="50" charset="-128"/>
              </a:rPr>
              <a:t>日に</a:t>
            </a:r>
            <a:r>
              <a:rPr kumimoji="1" lang="en-US" altLang="ja-JP" dirty="0">
                <a:latin typeface="ＭＳ Ｐゴシック" panose="020B0600070205080204" pitchFamily="50" charset="-128"/>
                <a:ea typeface="ＭＳ Ｐゴシック" panose="020B0600070205080204" pitchFamily="50" charset="-128"/>
              </a:rPr>
              <a:t>zoom</a:t>
            </a:r>
            <a:r>
              <a:rPr kumimoji="1" lang="ja-JP" altLang="en-US" dirty="0">
                <a:latin typeface="ＭＳ Ｐゴシック" panose="020B0600070205080204" pitchFamily="50" charset="-128"/>
                <a:ea typeface="ＭＳ Ｐゴシック" panose="020B0600070205080204" pitchFamily="50" charset="-128"/>
              </a:rPr>
              <a:t>のリンク先を通知します。なお、お申し込みの際はご希望の講座名（複数可）をお知らせください。</a:t>
            </a:r>
            <a:endParaRPr kumimoji="1" lang="en-US" altLang="ja-JP" dirty="0">
              <a:latin typeface="ＭＳ Ｐゴシック" panose="020B0600070205080204" pitchFamily="50" charset="-128"/>
              <a:ea typeface="ＭＳ Ｐゴシック" panose="020B0600070205080204" pitchFamily="50" charset="-128"/>
            </a:endParaRPr>
          </a:p>
          <a:p>
            <a:pPr marL="0" indent="0">
              <a:buNone/>
            </a:pPr>
            <a:endParaRPr lang="en-US" altLang="ja-JP" dirty="0">
              <a:latin typeface="ＭＳ Ｐゴシック" panose="020B0600070205080204" pitchFamily="50" charset="-128"/>
              <a:ea typeface="ＭＳ Ｐゴシック" panose="020B0600070205080204" pitchFamily="50" charset="-128"/>
            </a:endParaRPr>
          </a:p>
          <a:p>
            <a:pPr marL="0" indent="0">
              <a:buNone/>
            </a:pPr>
            <a:r>
              <a:rPr kumimoji="1" lang="ja-JP" altLang="en-US" dirty="0">
                <a:latin typeface="ＭＳ Ｐゴシック" panose="020B0600070205080204" pitchFamily="50" charset="-128"/>
                <a:ea typeface="ＭＳ Ｐゴシック" panose="020B0600070205080204" pitchFamily="50" charset="-128"/>
              </a:rPr>
              <a:t>申込先：</a:t>
            </a:r>
            <a:r>
              <a:rPr kumimoji="1" lang="en-US" altLang="ja-JP" dirty="0">
                <a:latin typeface="ＭＳ Ｐゴシック" panose="020B0600070205080204" pitchFamily="50" charset="-128"/>
                <a:ea typeface="ＭＳ Ｐゴシック" panose="020B0600070205080204" pitchFamily="50" charset="-128"/>
                <a:hlinkClick r:id="rId2"/>
              </a:rPr>
              <a:t>muroi.kenji@j.mbox.nagoya-u.ac.jp</a:t>
            </a:r>
            <a:r>
              <a:rPr kumimoji="1" lang="ja-JP" altLang="en-US" dirty="0">
                <a:latin typeface="ＭＳ Ｐゴシック" panose="020B0600070205080204" pitchFamily="50" charset="-128"/>
                <a:ea typeface="ＭＳ Ｐゴシック" panose="020B0600070205080204" pitchFamily="50" charset="-128"/>
              </a:rPr>
              <a:t>（担当：室井）</a:t>
            </a:r>
            <a:endParaRPr kumimoji="1" lang="en-US" altLang="ja-JP" dirty="0">
              <a:latin typeface="ＭＳ Ｐゴシック" panose="020B0600070205080204" pitchFamily="50" charset="-128"/>
              <a:ea typeface="ＭＳ Ｐゴシック" panose="020B0600070205080204" pitchFamily="50" charset="-128"/>
            </a:endParaRPr>
          </a:p>
          <a:p>
            <a:pPr marL="0" indent="0">
              <a:buNone/>
            </a:pPr>
            <a:endParaRPr lang="en-US" altLang="ja-JP" dirty="0">
              <a:latin typeface="ＭＳ Ｐゴシック" panose="020B0600070205080204" pitchFamily="50" charset="-128"/>
              <a:ea typeface="ＭＳ Ｐゴシック" panose="020B0600070205080204" pitchFamily="50" charset="-128"/>
            </a:endParaRPr>
          </a:p>
          <a:p>
            <a:pPr marL="0" indent="0">
              <a:buNone/>
            </a:pPr>
            <a:r>
              <a:rPr kumimoji="1" lang="ja-JP" altLang="en-US" dirty="0">
                <a:latin typeface="ＭＳ Ｐゴシック" panose="020B0600070205080204" pitchFamily="50" charset="-128"/>
                <a:ea typeface="ＭＳ Ｐゴシック" panose="020B0600070205080204" pitchFamily="50" charset="-128"/>
              </a:rPr>
              <a:t>　多数の方々の参加をお待ちしています。</a:t>
            </a:r>
          </a:p>
        </p:txBody>
      </p:sp>
    </p:spTree>
    <p:extLst>
      <p:ext uri="{BB962C8B-B14F-4D97-AF65-F5344CB8AC3E}">
        <p14:creationId xmlns:p14="http://schemas.microsoft.com/office/powerpoint/2010/main" val="82057536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TotalTime>
  <Words>169</Words>
  <Application>Microsoft Office PowerPoint</Application>
  <PresentationFormat>画面に合わせる (4:3)</PresentationFormat>
  <Paragraphs>11</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Arial</vt:lpstr>
      <vt:lpstr>Calibri</vt:lpstr>
      <vt:lpstr>Calibri Light</vt:lpstr>
      <vt:lpstr>Office テーマ</vt:lpstr>
      <vt:lpstr>社会環境学専攻説明会のご案内</vt:lpstr>
      <vt:lpstr>申し込み方法</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muroi kenji</dc:creator>
  <cp:lastModifiedBy>muroi kenji</cp:lastModifiedBy>
  <cp:revision>9</cp:revision>
  <dcterms:created xsi:type="dcterms:W3CDTF">2021-04-23T03:02:33Z</dcterms:created>
  <dcterms:modified xsi:type="dcterms:W3CDTF">2021-04-23T07:40:56Z</dcterms:modified>
</cp:coreProperties>
</file>